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9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22/11/2010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22/11/2010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22/11/2010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22/11/2010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22/11/2010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295400"/>
          </a:xfrm>
        </p:spPr>
        <p:txBody>
          <a:bodyPr>
            <a:normAutofit fontScale="90000"/>
          </a:bodyPr>
          <a:lstStyle/>
          <a:p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3100" dirty="0" smtClean="0">
                <a:solidFill>
                  <a:srgbClr val="FF0000"/>
                </a:solidFill>
              </a:rPr>
              <a:t>There </a:t>
            </a:r>
            <a:r>
              <a:rPr lang="en-US" sz="3100" dirty="0" smtClean="0">
                <a:solidFill>
                  <a:srgbClr val="FF0000"/>
                </a:solidFill>
              </a:rPr>
              <a:t>are potentially many gains in economic welfare to be achieved through free trade: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Greater </a:t>
            </a:r>
            <a:r>
              <a:rPr lang="en-US" dirty="0" smtClean="0"/>
              <a:t>choice of products for consumers</a:t>
            </a:r>
          </a:p>
          <a:p>
            <a:r>
              <a:rPr lang="en-US" dirty="0" smtClean="0"/>
              <a:t>Increased competition for producers</a:t>
            </a:r>
          </a:p>
          <a:p>
            <a:r>
              <a:rPr lang="en-US" dirty="0" smtClean="0"/>
              <a:t>Other countries can supply certain products more efficiently</a:t>
            </a:r>
          </a:p>
          <a:p>
            <a:r>
              <a:rPr lang="en-US" dirty="0" smtClean="0"/>
              <a:t>Trade speeds up the pace of technological progress and innovation</a:t>
            </a:r>
          </a:p>
          <a:p>
            <a:r>
              <a:rPr lang="en-US" dirty="0" smtClean="0"/>
              <a:t>Businesses are better placed to exploit economies of scale</a:t>
            </a:r>
          </a:p>
          <a:p>
            <a:r>
              <a:rPr lang="en-US" dirty="0" smtClean="0"/>
              <a:t>Political benefits from expansion of global trade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theory of </a:t>
            </a:r>
            <a:r>
              <a:rPr lang="en-US" b="1" dirty="0" smtClean="0"/>
              <a:t>comparative advantage</a:t>
            </a:r>
            <a:r>
              <a:rPr lang="en-US" dirty="0" smtClean="0"/>
              <a:t> can show these gains from trade</a:t>
            </a:r>
            <a:r>
              <a:rPr lang="en-US" dirty="0" smtClean="0"/>
              <a:t>:</a:t>
            </a:r>
            <a:endParaRPr lang="en-US" dirty="0" smtClean="0"/>
          </a:p>
          <a:p>
            <a:r>
              <a:rPr lang="en-US" b="1" dirty="0" smtClean="0"/>
              <a:t>Establishing the comparative advantage: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1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Establishing the comparative advantage:</a:t>
            </a:r>
            <a:endParaRPr kumimoji="0" lang="en-US" sz="900" b="0" i="0" u="none" strike="noStrike" cap="none" normalizeH="0" baseline="0" smtClean="0">
              <a:ln>
                <a:noFill/>
              </a:ln>
              <a:solidFill>
                <a:srgbClr val="666666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en-US" sz="17000" b="0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en-US" sz="900" b="0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a:t>
            </a:r>
          </a:p>
        </p:txBody>
      </p:sp>
      <p:pic>
        <p:nvPicPr>
          <p:cNvPr id="1026" name="Picture 2" descr="http://tutor2u.net/economics/content/diagrams/tradetheory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3276600"/>
            <a:ext cx="7315200" cy="320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/>
          <a:lstStyle/>
          <a:p>
            <a:r>
              <a:rPr lang="en-US" sz="2000" dirty="0" smtClean="0"/>
              <a:t>Germany(no trade)                           Specialization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sz="2000" dirty="0" smtClean="0"/>
              <a:t>                                                              Specialization</a:t>
            </a:r>
          </a:p>
          <a:p>
            <a:r>
              <a:rPr lang="en-US" sz="2000" dirty="0" smtClean="0"/>
              <a:t>Italy (no trade)</a:t>
            </a:r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914400" y="1295400"/>
            <a:ext cx="1524000" cy="16764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1000</a:t>
            </a:r>
          </a:p>
          <a:p>
            <a:pPr algn="ctr"/>
            <a:r>
              <a:rPr lang="en-US" dirty="0" smtClean="0"/>
              <a:t>Freezers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667000" y="2057400"/>
            <a:ext cx="1524000" cy="9144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500</a:t>
            </a:r>
          </a:p>
          <a:p>
            <a:pPr algn="ctr"/>
            <a:r>
              <a:rPr lang="en-US" dirty="0" smtClean="0"/>
              <a:t>Dishwashers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914400" y="4572000"/>
            <a:ext cx="1524000" cy="13716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800</a:t>
            </a:r>
          </a:p>
          <a:p>
            <a:pPr algn="ctr"/>
            <a:r>
              <a:rPr lang="en-US" dirty="0" smtClean="0"/>
              <a:t>Freezers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743200" y="5486400"/>
            <a:ext cx="1524000" cy="4572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200</a:t>
            </a:r>
          </a:p>
          <a:p>
            <a:pPr algn="ctr"/>
            <a:r>
              <a:rPr lang="en-US" dirty="0" smtClean="0"/>
              <a:t>Dishwashers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4419600" y="2286000"/>
            <a:ext cx="1524000" cy="6858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400</a:t>
            </a:r>
          </a:p>
          <a:p>
            <a:pPr algn="ctr"/>
            <a:r>
              <a:rPr lang="en-US" dirty="0" smtClean="0"/>
              <a:t>Freezers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6019800" y="1447800"/>
            <a:ext cx="1524000" cy="1524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800</a:t>
            </a:r>
          </a:p>
          <a:p>
            <a:pPr algn="ctr"/>
            <a:r>
              <a:rPr lang="en-US" dirty="0" smtClean="0"/>
              <a:t>Dishwashers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4419600" y="3200400"/>
            <a:ext cx="1524000" cy="2743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1600</a:t>
            </a:r>
          </a:p>
          <a:p>
            <a:pPr algn="ctr"/>
            <a:r>
              <a:rPr lang="en-US" dirty="0" smtClean="0"/>
              <a:t>Freezers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With half their economic resources allocated to each product, Germany can produce more of both freezers and dishwashers than Italy. But Italy is closest to Germany in producing freezers.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 smtClean="0"/>
              <a:t>opportunity cost of each extra freezer for Italy is 1/4 dishwasher, whereas for Germany the opportunity cost is 1/2 of a dishwasher. </a:t>
            </a:r>
            <a:endParaRPr lang="en-US" dirty="0" smtClean="0"/>
          </a:p>
          <a:p>
            <a:r>
              <a:rPr lang="en-US" dirty="0" smtClean="0"/>
              <a:t>Italy </a:t>
            </a:r>
            <a:r>
              <a:rPr lang="en-US" dirty="0" smtClean="0"/>
              <a:t>should therefore </a:t>
            </a:r>
            <a:r>
              <a:rPr lang="en-US" dirty="0" err="1" smtClean="0"/>
              <a:t>specialise</a:t>
            </a:r>
            <a:r>
              <a:rPr lang="en-US" dirty="0" smtClean="0"/>
              <a:t> in the production of freezers. Germany has a comparative advantage in freezers. 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b="1" dirty="0" smtClean="0">
                <a:solidFill>
                  <a:srgbClr val="666666"/>
                </a:solidFill>
                <a:latin typeface="Arial" pitchFamily="34" charset="0"/>
                <a:cs typeface="Arial" pitchFamily="34" charset="0"/>
              </a:rPr>
              <a:t>The effects of </a:t>
            </a:r>
            <a:r>
              <a:rPr lang="en-US" b="1" dirty="0" err="1" smtClean="0">
                <a:solidFill>
                  <a:srgbClr val="666666"/>
                </a:solidFill>
                <a:latin typeface="Arial" pitchFamily="34" charset="0"/>
                <a:cs typeface="Arial" pitchFamily="34" charset="0"/>
              </a:rPr>
              <a:t>specialisation</a:t>
            </a:r>
            <a:r>
              <a:rPr lang="en-US" dirty="0" smtClean="0">
                <a:solidFill>
                  <a:srgbClr val="666666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solidFill>
                  <a:srgbClr val="666666"/>
                </a:solidFill>
                <a:latin typeface="Arial" pitchFamily="34" charset="0"/>
                <a:cs typeface="Arial" pitchFamily="34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943600"/>
            <a:ext cx="8229600" cy="609600"/>
          </a:xfrm>
        </p:spPr>
        <p:txBody>
          <a:bodyPr>
            <a:normAutofit fontScale="62500" lnSpcReduction="20000"/>
          </a:bodyPr>
          <a:lstStyle/>
          <a:p>
            <a:r>
              <a:rPr lang="en-US" dirty="0" err="1" smtClean="0"/>
              <a:t>Specialisation</a:t>
            </a:r>
            <a:r>
              <a:rPr lang="en-US" dirty="0" smtClean="0"/>
              <a:t> has led to an increase in output </a:t>
            </a:r>
            <a:r>
              <a:rPr lang="en-US" dirty="0" smtClean="0"/>
              <a:t>of</a:t>
            </a:r>
            <a:r>
              <a:rPr lang="en-US" dirty="0" smtClean="0"/>
              <a:t> </a:t>
            </a:r>
            <a:r>
              <a:rPr lang="en-US" dirty="0" err="1" smtClean="0"/>
              <a:t>Specialisation</a:t>
            </a:r>
            <a:r>
              <a:rPr lang="en-US" dirty="0" smtClean="0"/>
              <a:t> has led to an increase in output of both goods</a:t>
            </a:r>
            <a:r>
              <a:rPr lang="en-US" dirty="0" smtClean="0"/>
              <a:t> </a:t>
            </a:r>
            <a:r>
              <a:rPr lang="en-US" dirty="0" smtClean="0"/>
              <a:t>both goods</a:t>
            </a:r>
            <a:endParaRPr lang="en-US" dirty="0"/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0"/>
            <a:ext cx="5479064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7000" b="0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a:t>
            </a:r>
          </a:p>
        </p:txBody>
      </p:sp>
      <p:pic>
        <p:nvPicPr>
          <p:cNvPr id="15362" name="Picture 2" descr="http://tutor2u.net/economics/content/diagrams/tradetheory5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4000"/>
            <a:ext cx="8229600" cy="441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534400" cy="1676400"/>
          </a:xfrm>
        </p:spPr>
        <p:txBody>
          <a:bodyPr>
            <a:noAutofit/>
          </a:bodyPr>
          <a:lstStyle/>
          <a:p>
            <a:r>
              <a:rPr lang="en-US" sz="2800" dirty="0" smtClean="0"/>
              <a:t>For mutually beneficial trade to take place an </a:t>
            </a:r>
            <a:r>
              <a:rPr lang="en-US" sz="2800" b="1" dirty="0" smtClean="0"/>
              <a:t>acceptable terms of trade</a:t>
            </a:r>
            <a:r>
              <a:rPr lang="en-US" sz="2800" dirty="0" smtClean="0"/>
              <a:t> between freezers and dishwashers has to be established. Both countries stand to gain from a swap of 3 freezers for 1 dishwasher.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1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Gains from trade between the two countries</a:t>
            </a:r>
            <a:endParaRPr kumimoji="0" lang="en-US" sz="900" b="0" i="0" u="none" strike="noStrike" cap="none" normalizeH="0" baseline="0" smtClean="0">
              <a:ln>
                <a:noFill/>
              </a:ln>
              <a:solidFill>
                <a:srgbClr val="666666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en-US" sz="17000" b="0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en-US" sz="900" b="0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a:t>
            </a:r>
          </a:p>
        </p:txBody>
      </p:sp>
      <p:pic>
        <p:nvPicPr>
          <p:cNvPr id="17410" name="Picture 2" descr="http://tutor2u.net/economics/content/diagrams/tradetheory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676400"/>
            <a:ext cx="7315200" cy="4038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Gains from trade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Optimum utilization of resources</a:t>
            </a:r>
          </a:p>
          <a:p>
            <a:r>
              <a:rPr lang="en-US" dirty="0" smtClean="0"/>
              <a:t>Maximum output</a:t>
            </a:r>
          </a:p>
          <a:p>
            <a:r>
              <a:rPr lang="en-US" dirty="0" smtClean="0"/>
              <a:t>Widens the size of market</a:t>
            </a:r>
          </a:p>
          <a:p>
            <a:r>
              <a:rPr lang="en-US" dirty="0" smtClean="0"/>
              <a:t>Varity of goods</a:t>
            </a:r>
          </a:p>
          <a:p>
            <a:r>
              <a:rPr lang="en-US" dirty="0" smtClean="0"/>
              <a:t>Rise in consumption</a:t>
            </a:r>
          </a:p>
          <a:p>
            <a:r>
              <a:rPr lang="en-US" dirty="0" smtClean="0"/>
              <a:t>Economic welfare</a:t>
            </a:r>
          </a:p>
          <a:p>
            <a:r>
              <a:rPr lang="en-US" dirty="0" smtClean="0"/>
              <a:t>Mobility of goods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Factors determining the gains from trade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Cost ratios</a:t>
            </a:r>
          </a:p>
          <a:p>
            <a:r>
              <a:rPr lang="en-US" dirty="0" smtClean="0"/>
              <a:t>Terms of trade</a:t>
            </a:r>
          </a:p>
          <a:p>
            <a:r>
              <a:rPr lang="en-US" dirty="0" smtClean="0"/>
              <a:t>Commercial policy</a:t>
            </a:r>
          </a:p>
          <a:p>
            <a:r>
              <a:rPr lang="en-US" dirty="0" smtClean="0"/>
              <a:t>Level of technology</a:t>
            </a:r>
          </a:p>
          <a:p>
            <a:r>
              <a:rPr lang="en-US" dirty="0" smtClean="0"/>
              <a:t>Size of country</a:t>
            </a:r>
          </a:p>
          <a:p>
            <a:r>
              <a:rPr lang="en-US" dirty="0" smtClean="0"/>
              <a:t>Political factors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283</Words>
  <Application>Microsoft Office PowerPoint</Application>
  <PresentationFormat>On-screen Show (4:3)</PresentationFormat>
  <Paragraphs>56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 There are potentially many gains in economic welfare to be achieved through free trade: </vt:lpstr>
      <vt:lpstr>Slide 2</vt:lpstr>
      <vt:lpstr>Slide 3</vt:lpstr>
      <vt:lpstr>Slide 4</vt:lpstr>
      <vt:lpstr>The effects of specialisation </vt:lpstr>
      <vt:lpstr>For mutually beneficial trade to take place an acceptable terms of trade between freezers and dishwashers has to be established. Both countries stand to gain from a swap of 3 freezers for 1 dishwasher.</vt:lpstr>
      <vt:lpstr>Gains from trade</vt:lpstr>
      <vt:lpstr>Factors determining the gains from trade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There are potentially many gains in economic welfare to be achieved through free trade: </dc:title>
  <dc:creator/>
  <cp:lastModifiedBy>.</cp:lastModifiedBy>
  <cp:revision>20</cp:revision>
  <dcterms:created xsi:type="dcterms:W3CDTF">2006-08-16T00:00:00Z</dcterms:created>
  <dcterms:modified xsi:type="dcterms:W3CDTF">2010-11-22T17:15:34Z</dcterms:modified>
</cp:coreProperties>
</file>